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8B738-8620-4213-A1F4-5F9459BCB7A7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470B8-F55F-4D6D-813B-22E73FE5B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8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470B8-F55F-4D6D-813B-22E73FE5B8E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091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7323-0AE5-458E-8902-219A15C50E8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DB1-9BD8-4ACC-B34E-9587C5ADF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7323-0AE5-458E-8902-219A15C50E8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DB1-9BD8-4ACC-B34E-9587C5ADF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7323-0AE5-458E-8902-219A15C50E8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DB1-9BD8-4ACC-B34E-9587C5ADF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7323-0AE5-458E-8902-219A15C50E8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DB1-9BD8-4ACC-B34E-9587C5ADF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7323-0AE5-458E-8902-219A15C50E8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DB1-9BD8-4ACC-B34E-9587C5ADF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7323-0AE5-458E-8902-219A15C50E8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DB1-9BD8-4ACC-B34E-9587C5ADF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7323-0AE5-458E-8902-219A15C50E8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DB1-9BD8-4ACC-B34E-9587C5ADF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7323-0AE5-458E-8902-219A15C50E8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DB1-9BD8-4ACC-B34E-9587C5ADF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7323-0AE5-458E-8902-219A15C50E8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DB1-9BD8-4ACC-B34E-9587C5ADF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7323-0AE5-458E-8902-219A15C50E8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DB1-9BD8-4ACC-B34E-9587C5ADF6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7323-0AE5-458E-8902-219A15C50E8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DDB1-9BD8-4ACC-B34E-9587C5ADF66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3F07323-0AE5-458E-8902-219A15C50E8A}" type="datetimeFigureOut">
              <a:rPr lang="ru-RU" smtClean="0"/>
              <a:t>10.01.2021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103DDB1-9BD8-4ACC-B34E-9587C5ADF66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Понятие вектора в пространстве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4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да;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нет, могут быть противоположно направленными;</a:t>
            </a:r>
          </a:p>
          <a:p>
            <a:pPr marL="514350" indent="-514350">
              <a:buAutoNum type="arabicPeriod"/>
            </a:pPr>
            <a:r>
              <a:rPr lang="ru-RU" dirty="0"/>
              <a:t>д</a:t>
            </a:r>
            <a:r>
              <a:rPr lang="ru-RU" dirty="0" smtClean="0"/>
              <a:t>а;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нет, вектора могут иметь разную длину;</a:t>
            </a:r>
          </a:p>
          <a:p>
            <a:pPr marL="514350" indent="-514350">
              <a:buAutoNum type="arabicPeriod"/>
            </a:pPr>
            <a:r>
              <a:rPr lang="ru-RU" dirty="0"/>
              <a:t>д</a:t>
            </a:r>
            <a:r>
              <a:rPr lang="ru-RU" dirty="0" smtClean="0"/>
              <a:t>а.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100392" y="5949280"/>
            <a:ext cx="576064" cy="50405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55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560" y="5927556"/>
            <a:ext cx="8183880" cy="763528"/>
          </a:xfrm>
        </p:spPr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332656"/>
                <a:ext cx="8208912" cy="547260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№ 320 (а), с. 86</a:t>
                </a:r>
              </a:p>
              <a:p>
                <a:pPr marL="0" indent="0">
                  <a:buNone/>
                </a:pP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		    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Дано: 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  DABC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– тетраэдр;</a:t>
                </a:r>
              </a:p>
              <a:p>
                <a:pPr marL="0" indent="0">
                  <a:buNone/>
                </a:pPr>
                <a:r>
                  <a:rPr lang="ru-RU" sz="1800" baseline="-250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ru-RU" sz="1800" baseline="-25000" dirty="0" smtClean="0">
                    <a:latin typeface="Times New Roman" pitchFamily="18" charset="0"/>
                    <a:cs typeface="Times New Roman" pitchFamily="18" charset="0"/>
                  </a:rPr>
                  <a:t>			</a:t>
                </a:r>
                <a:r>
                  <a:rPr lang="ru-RU" sz="1800" baseline="-25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AM=MC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 BN=NC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 CK=KD;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			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       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В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=3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 см, 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BC=4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 см, 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BD=5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 см.</a:t>
                </a:r>
              </a:p>
              <a:p>
                <a:pPr marL="0" indent="0">
                  <a:buNone/>
                </a:pP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		    Найти: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𝐵𝐷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𝑁𝑀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𝐵𝑁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𝑁𝐾</m:t>
                            </m:r>
                          </m:e>
                        </m:acc>
                      </m:e>
                    </m:d>
                  </m:oMath>
                </a14:m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ru-RU" sz="1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1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1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1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sz="1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Решение.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</m:e>
                    </m:d>
                  </m:oMath>
                </a14:m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AB</a:t>
                </a:r>
                <a:r>
                  <a:rPr lang="en-US" sz="18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⟹</a:t>
                </a: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=3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 см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=BC</a:t>
                </a:r>
                <a:r>
                  <a:rPr lang="en-US" sz="18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⟹</a:t>
                </a: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𝐵𝐶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=4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 см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𝐵𝐷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=BD</a:t>
                </a:r>
                <a:r>
                  <a:rPr lang="en-US" sz="18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⟹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𝐵𝐷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=5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 см.</a:t>
                </a:r>
              </a:p>
              <a:p>
                <a:pPr marL="0" indent="0">
                  <a:buNone/>
                </a:pP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Рассмотрим </a:t>
                </a:r>
                <a:r>
                  <a:rPr lang="ru-RU" sz="18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∆</a:t>
                </a:r>
                <a:r>
                  <a:rPr lang="en-US" sz="18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ABC</a:t>
                </a:r>
                <a:r>
                  <a:rPr lang="ru-RU" sz="18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r>
                      <a:rPr lang="ru-RU" sz="1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1800" b="0" i="1" smtClean="0"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𝑁𝑀</m:t>
                            </m:r>
                          </m:e>
                        </m:acc>
                      </m:e>
                    </m:d>
                  </m:oMath>
                </a14:m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NM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 – середина 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BC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, М – середина АС (по условию)</a:t>
                </a:r>
                <a:r>
                  <a:rPr lang="ru-RU" sz="18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⟹</a:t>
                </a:r>
                <a:r>
                  <a:rPr lang="en-US" sz="18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NM</a:t>
                </a:r>
                <a:r>
                  <a:rPr lang="ru-RU" sz="18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- 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 средняя линия </a:t>
                </a:r>
                <a:r>
                  <a:rPr lang="ru-RU" sz="18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∆</a:t>
                </a:r>
                <a:r>
                  <a:rPr lang="en-US" sz="18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ABC</a:t>
                </a:r>
                <a:r>
                  <a:rPr lang="ru-RU" sz="18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</a:t>
                </a:r>
                <a:r>
                  <a:rPr lang="ru-RU" sz="1800" dirty="0" smtClean="0">
                    <a:latin typeface="Cambria Math"/>
                    <a:ea typeface="Cambria Math"/>
                    <a:cs typeface="Times New Roman" pitchFamily="18" charset="0"/>
                  </a:rPr>
                  <a:t>⟹ </a:t>
                </a:r>
                <a:r>
                  <a:rPr lang="en-US" sz="1800" dirty="0" smtClean="0">
                    <a:latin typeface="Cambria Math"/>
                    <a:ea typeface="Cambria Math"/>
                    <a:cs typeface="Times New Roman" pitchFamily="18" charset="0"/>
                  </a:rPr>
                  <a:t>NM </a:t>
                </a:r>
                <a:r>
                  <a:rPr lang="ru-RU" sz="1800" dirty="0" smtClean="0">
                    <a:latin typeface="Cambria Math"/>
                    <a:ea typeface="Cambria Math"/>
                    <a:cs typeface="Times New Roman" pitchFamily="18" charset="0"/>
                  </a:rPr>
                  <a:t>=</a:t>
                </a:r>
                <a:r>
                  <a:rPr lang="en-US" sz="1800" dirty="0" smtClean="0">
                    <a:latin typeface="Cambria Math"/>
                    <a:ea typeface="Cambria Math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8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ru-RU" sz="18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AB; NM=1,5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 см</a:t>
                </a:r>
                <a:r>
                  <a:rPr lang="en-US" sz="1800" dirty="0" smtClean="0">
                    <a:latin typeface="Cambria Math"/>
                    <a:ea typeface="Cambria Math"/>
                    <a:cs typeface="Times New Roman" pitchFamily="18" charset="0"/>
                  </a:rPr>
                  <a:t>⟹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𝑁𝑀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=1,5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 см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Аналогично: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𝑁𝐾</m:t>
                            </m:r>
                          </m:e>
                        </m:acc>
                      </m:e>
                    </m:d>
                  </m:oMath>
                </a14:m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=2,5 см.</a:t>
                </a:r>
              </a:p>
              <a:p>
                <a:pPr marL="0" indent="0">
                  <a:buNone/>
                </a:pP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Т. к. 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 – середина 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BC</a:t>
                </a:r>
                <a:r>
                  <a:rPr lang="ru-RU" sz="18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⟹</a:t>
                </a:r>
                <a:r>
                  <a:rPr lang="en-US" sz="1800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BN=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8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ru-RU" sz="18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BC, BN= 2 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см.</a:t>
                </a:r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𝐵𝑁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=BN</a:t>
                </a:r>
                <a:r>
                  <a:rPr lang="en-US" sz="1800" dirty="0" smtClean="0">
                    <a:latin typeface="Cambria Math"/>
                    <a:ea typeface="Cambria Math"/>
                    <a:cs typeface="Times New Roman" pitchFamily="18" charset="0"/>
                  </a:rPr>
                  <a:t>⟹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𝐵𝑁</m:t>
                            </m:r>
                          </m:e>
                        </m:acc>
                      </m:e>
                    </m:d>
                  </m:oMath>
                </a14:m>
                <a:r>
                  <a:rPr lang="en-US" sz="18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2 см.</a:t>
                </a:r>
              </a:p>
              <a:p>
                <a:pPr marL="0" indent="0">
                  <a:buNone/>
                </a:pP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Ответ: 3 см; 4 см; 5 см; 1,5 см; 2 см; 2,5 см.</a:t>
                </a:r>
              </a:p>
              <a:p>
                <a:pPr marL="0" indent="0">
                  <a:buNone/>
                </a:pPr>
                <a:endParaRPr lang="ru-RU" sz="1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1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332656"/>
                <a:ext cx="8208912" cy="5472608"/>
              </a:xfrm>
              <a:blipFill rotWithShape="1">
                <a:blip r:embed="rId2"/>
                <a:stretch>
                  <a:fillRect l="-74" t="-780" b="-1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244408" y="6093296"/>
            <a:ext cx="57606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5" name="Группа 84"/>
          <p:cNvGrpSpPr/>
          <p:nvPr/>
        </p:nvGrpSpPr>
        <p:grpSpPr>
          <a:xfrm>
            <a:off x="1105888" y="1101884"/>
            <a:ext cx="1872208" cy="2007840"/>
            <a:chOff x="1115616" y="1124744"/>
            <a:chExt cx="1872208" cy="2007840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>
              <a:off x="1115616" y="2492896"/>
              <a:ext cx="1872208" cy="0"/>
            </a:xfrm>
            <a:prstGeom prst="line">
              <a:avLst/>
            </a:prstGeom>
            <a:ln w="19050">
              <a:solidFill>
                <a:schemeClr val="tx1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1115616" y="2492896"/>
              <a:ext cx="504056" cy="639688"/>
            </a:xfrm>
            <a:prstGeom prst="line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 flipV="1">
              <a:off x="1619672" y="2492896"/>
              <a:ext cx="1368152" cy="6396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 flipV="1">
              <a:off x="1115616" y="1124744"/>
              <a:ext cx="792088" cy="1364906"/>
            </a:xfrm>
            <a:prstGeom prst="line">
              <a:avLst/>
            </a:prstGeom>
            <a:ln w="19050">
              <a:solidFill>
                <a:schemeClr val="tx1"/>
              </a:solidFill>
              <a:head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>
              <a:off x="1907704" y="1124744"/>
              <a:ext cx="1080120" cy="13681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flipH="1">
              <a:off x="1619672" y="1124744"/>
              <a:ext cx="288032" cy="20078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/>
          <p:cNvSpPr txBox="1"/>
          <p:nvPr/>
        </p:nvSpPr>
        <p:spPr>
          <a:xfrm>
            <a:off x="2978096" y="2138062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1897976" y="829649"/>
            <a:ext cx="349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88" name="TextBox 87"/>
          <p:cNvSpPr txBox="1"/>
          <p:nvPr/>
        </p:nvSpPr>
        <p:spPr>
          <a:xfrm>
            <a:off x="762524" y="212866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89" name="TextBox 88"/>
          <p:cNvSpPr txBox="1"/>
          <p:nvPr/>
        </p:nvSpPr>
        <p:spPr>
          <a:xfrm>
            <a:off x="1598289" y="3068960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90" name="TextBox 89"/>
          <p:cNvSpPr txBox="1"/>
          <p:nvPr/>
        </p:nvSpPr>
        <p:spPr>
          <a:xfrm>
            <a:off x="1771574" y="1768730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endParaRPr lang="ru-RU" dirty="0"/>
          </a:p>
        </p:txBody>
      </p:sp>
      <p:sp>
        <p:nvSpPr>
          <p:cNvPr id="91" name="Овал 90"/>
          <p:cNvSpPr/>
          <p:nvPr/>
        </p:nvSpPr>
        <p:spPr>
          <a:xfrm>
            <a:off x="1734961" y="2082945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2267770" y="2789880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1344784" y="2835599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TextBox 93"/>
          <p:cNvSpPr txBox="1"/>
          <p:nvPr/>
        </p:nvSpPr>
        <p:spPr>
          <a:xfrm>
            <a:off x="986994" y="265093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2265553" y="2696652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cxnSp>
        <p:nvCxnSpPr>
          <p:cNvPr id="100" name="Прямая со стрелкой 99"/>
          <p:cNvCxnSpPr>
            <a:stCxn id="93" idx="7"/>
            <a:endCxn id="91" idx="3"/>
          </p:cNvCxnSpPr>
          <p:nvPr/>
        </p:nvCxnSpPr>
        <p:spPr>
          <a:xfrm flipV="1">
            <a:off x="1383808" y="2121969"/>
            <a:ext cx="357848" cy="72032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>
            <a:off x="1105888" y="2470036"/>
            <a:ext cx="284615" cy="34270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>
            <a:stCxn id="93" idx="6"/>
            <a:endCxn id="92" idx="1"/>
          </p:cNvCxnSpPr>
          <p:nvPr/>
        </p:nvCxnSpPr>
        <p:spPr>
          <a:xfrm flipV="1">
            <a:off x="1390503" y="2796575"/>
            <a:ext cx="883962" cy="61884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50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885" y="5517232"/>
            <a:ext cx="8183880" cy="1051560"/>
          </a:xfrm>
        </p:spPr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02920" y="260648"/>
                <a:ext cx="8533576" cy="445765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№ 322 (а, в)</a:t>
                </a:r>
              </a:p>
              <a:p>
                <a:pPr marL="0" indent="0">
                  <a:buNone/>
                </a:pP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По свойству параллелепипеда:</a:t>
                </a:r>
              </a:p>
              <a:p>
                <a:pPr marL="0" indent="0">
                  <a:buNone/>
                </a:pP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ru-RU" sz="2400" dirty="0"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</m:e>
                    </m:acc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↑↑ </m:t>
                    </m:r>
                    <m:acc>
                      <m:accPr>
                        <m:chr m:val="⃗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𝐷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↑↑</m:t>
                    </m:r>
                    <m:acc>
                      <m:accPr>
                        <m:chr m:val="⃗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</a:rPr>
                          <m:t>𝐶𝐵</m:t>
                        </m:r>
                      </m:e>
                    </m:acc>
                    <m:r>
                      <a:rPr lang="en-US" sz="2400" b="0" i="1" smtClean="0">
                        <a:latin typeface="Cambria Math"/>
                      </a:rPr>
                      <m:t>, </m:t>
                    </m:r>
                    <m:acc>
                      <m:accPr>
                        <m:chr m:val="⃗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</a:rPr>
                          <m:t>𝐷𝐾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↑↑ </m:t>
                    </m:r>
                    <m:acc>
                      <m:accPr>
                        <m:chr m:val="⃗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𝐶𝑀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		   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ru-RU" sz="2400" dirty="0"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</m:e>
                    </m:acc>
                    <m:r>
                      <a:rPr lang="en-US" sz="2400" b="0" i="1" dirty="0" smtClean="0">
                        <a:latin typeface="Cambria Math"/>
                        <a:cs typeface="Times New Roman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𝐷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/>
                          </a:rPr>
                          <m:t>𝐶𝐵</m:t>
                        </m:r>
                      </m:e>
                    </m:acc>
                    <m:r>
                      <a:rPr lang="en-US" sz="2400" b="0" i="1" smtClean="0">
                        <a:latin typeface="Cambria Math"/>
                      </a:rPr>
                      <m:t>; </m:t>
                    </m:r>
                    <m:acc>
                      <m:accPr>
                        <m:chr m:val="⃗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</a:rPr>
                          <m:t>𝐶𝑀</m:t>
                        </m:r>
                      </m:e>
                    </m:acc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</a:rPr>
                          <m:t>𝐷𝐾</m:t>
                        </m:r>
                      </m:e>
                    </m:acc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2920" y="260648"/>
                <a:ext cx="8533576" cy="4457656"/>
              </a:xfrm>
              <a:blipFill rotWithShape="1">
                <a:blip r:embed="rId2"/>
                <a:stretch>
                  <a:fillRect l="-71" t="-1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Группа 3"/>
          <p:cNvGrpSpPr/>
          <p:nvPr/>
        </p:nvGrpSpPr>
        <p:grpSpPr>
          <a:xfrm>
            <a:off x="107504" y="764704"/>
            <a:ext cx="3384376" cy="2833376"/>
            <a:chOff x="464788" y="1016804"/>
            <a:chExt cx="3027092" cy="2581276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770822" y="1386136"/>
              <a:ext cx="2180998" cy="1898848"/>
              <a:chOff x="770822" y="1386136"/>
              <a:chExt cx="2180998" cy="1898848"/>
            </a:xfrm>
          </p:grpSpPr>
          <p:grpSp>
            <p:nvGrpSpPr>
              <p:cNvPr id="14" name="Группа 13"/>
              <p:cNvGrpSpPr/>
              <p:nvPr/>
            </p:nvGrpSpPr>
            <p:grpSpPr>
              <a:xfrm>
                <a:off x="770822" y="1386136"/>
                <a:ext cx="2180998" cy="1898848"/>
                <a:chOff x="770822" y="1386136"/>
                <a:chExt cx="2180998" cy="1898848"/>
              </a:xfrm>
            </p:grpSpPr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 flipV="1">
                  <a:off x="1367644" y="1386136"/>
                  <a:ext cx="360040" cy="15121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lgDash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 flipV="1">
                  <a:off x="2591780" y="1386136"/>
                  <a:ext cx="360040" cy="15121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1727684" y="1386136"/>
                  <a:ext cx="122413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1367644" y="2898304"/>
                  <a:ext cx="122413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lgDash"/>
                  <a:head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 flipV="1">
                  <a:off x="770822" y="1772816"/>
                  <a:ext cx="360040" cy="15121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 flipV="1">
                  <a:off x="1994958" y="1772816"/>
                  <a:ext cx="360040" cy="151216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1130862" y="1772816"/>
                  <a:ext cx="122413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770822" y="3284984"/>
                  <a:ext cx="122413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" name="Прямая соединительная линия 14"/>
              <p:cNvCxnSpPr/>
              <p:nvPr/>
            </p:nvCxnSpPr>
            <p:spPr>
              <a:xfrm flipV="1">
                <a:off x="1130862" y="1386136"/>
                <a:ext cx="612068" cy="38668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flipV="1">
                <a:off x="2354998" y="1386136"/>
                <a:ext cx="596822" cy="38668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 flipV="1">
                <a:off x="1994958" y="2898304"/>
                <a:ext cx="612068" cy="38668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flipV="1">
                <a:off x="770822" y="2898304"/>
                <a:ext cx="612068" cy="38668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  <a:headEnd type="non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464788" y="3100318"/>
              <a:ext cx="3060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11167" y="322874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</a:t>
              </a:r>
              <a:endParaRPr lang="ru-RU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02987" y="2528972"/>
              <a:ext cx="3060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91780" y="2636912"/>
              <a:ext cx="2984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1064" y="1578312"/>
              <a:ext cx="5698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r>
                <a:rPr lang="en-US" sz="1000" dirty="0" smtClean="0"/>
                <a:t>1</a:t>
              </a:r>
              <a:endParaRPr lang="ru-RU" sz="1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80427" y="1716580"/>
              <a:ext cx="460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r>
                <a:rPr lang="en-US" sz="1050" dirty="0" smtClean="0"/>
                <a:t>1</a:t>
              </a:r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65729" y="1016804"/>
              <a:ext cx="4254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r>
                <a:rPr lang="en-US" sz="1050" dirty="0" smtClean="0"/>
                <a:t>1</a:t>
              </a:r>
              <a:endParaRPr lang="ru-RU" sz="105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90568" y="1201470"/>
              <a:ext cx="6013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sz="1050" dirty="0" smtClean="0"/>
                <a:t>1</a:t>
              </a:r>
              <a:endParaRPr lang="ru-RU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220814" y="819829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endParaRPr lang="ru-RU" dirty="0"/>
          </a:p>
        </p:txBody>
      </p:sp>
      <p:sp>
        <p:nvSpPr>
          <p:cNvPr id="28" name="Овал 27"/>
          <p:cNvSpPr/>
          <p:nvPr/>
        </p:nvSpPr>
        <p:spPr>
          <a:xfrm>
            <a:off x="2145613" y="1147246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1496385" y="1229958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1505224" y="1593661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 стрелкой 31"/>
          <p:cNvCxnSpPr>
            <a:stCxn id="6" idx="3"/>
          </p:cNvCxnSpPr>
          <p:nvPr/>
        </p:nvCxnSpPr>
        <p:spPr>
          <a:xfrm flipV="1">
            <a:off x="449659" y="1201470"/>
            <a:ext cx="2438419" cy="2052936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449659" y="1170106"/>
            <a:ext cx="1086845" cy="2084299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449659" y="2829961"/>
            <a:ext cx="2035883" cy="424446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 flipV="1">
            <a:off x="1519458" y="1594552"/>
            <a:ext cx="272431" cy="16598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 flipV="1">
            <a:off x="2191332" y="1183459"/>
            <a:ext cx="272431" cy="1659855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21288"/>
            <a:ext cx="6223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451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§ 1 (с. 84-85),</a:t>
            </a:r>
          </a:p>
          <a:p>
            <a:pPr marL="0" indent="0">
              <a:buNone/>
            </a:pPr>
            <a:r>
              <a:rPr lang="ru-RU" dirty="0" smtClean="0"/>
              <a:t>№ 320 (б), 321 (а), 322 (б), 326 (а, б).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09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Геометрия. 10—11 классы : учеб. для </a:t>
            </a:r>
            <a:r>
              <a:rPr lang="ru-RU" dirty="0" err="1"/>
              <a:t>общеобразоват</a:t>
            </a:r>
            <a:r>
              <a:rPr lang="ru-RU" dirty="0"/>
              <a:t>. учреждений : базовый и </a:t>
            </a:r>
            <a:r>
              <a:rPr lang="ru-RU" dirty="0" err="1"/>
              <a:t>профил</a:t>
            </a:r>
            <a:r>
              <a:rPr lang="ru-RU" dirty="0"/>
              <a:t>. уровни / [</a:t>
            </a:r>
            <a:r>
              <a:rPr lang="ru-RU" cap="all" dirty="0"/>
              <a:t>Л. С. АТАНАСЯН</a:t>
            </a:r>
            <a:r>
              <a:rPr lang="ru-RU" dirty="0"/>
              <a:t>, В. Ф. Бутузов, С. Б. Кадомцев и др.]</a:t>
            </a:r>
          </a:p>
        </p:txBody>
      </p:sp>
    </p:spTree>
    <p:extLst>
      <p:ext uri="{BB962C8B-B14F-4D97-AF65-F5344CB8AC3E}">
        <p14:creationId xmlns:p14="http://schemas.microsoft.com/office/powerpoint/2010/main" val="316217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945" y="5661248"/>
            <a:ext cx="8183880" cy="805840"/>
          </a:xfrm>
        </p:spPr>
        <p:txBody>
          <a:bodyPr/>
          <a:lstStyle/>
          <a:p>
            <a:r>
              <a:rPr lang="ru-RU" dirty="0" smtClean="0"/>
              <a:t>Понятие вектора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55720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Вектор – отрезок, для которого указано, какой из его концов считается началом, а какой – концом.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971600" y="2132856"/>
            <a:ext cx="1584176" cy="648072"/>
          </a:xfrm>
          <a:prstGeom prst="straightConnector1">
            <a:avLst/>
          </a:prstGeom>
          <a:ln w="28575"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55576" y="29249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555776" y="20875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2051720" y="2564904"/>
            <a:ext cx="549775" cy="369332"/>
            <a:chOff x="2051720" y="2564904"/>
            <a:chExt cx="549775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2051720" y="2564904"/>
              <a:ext cx="5497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АВ</a:t>
              </a:r>
              <a:endParaRPr lang="ru-RU" dirty="0"/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2123728" y="2564904"/>
              <a:ext cx="43204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Прямая со стрелкой 13"/>
          <p:cNvCxnSpPr/>
          <p:nvPr/>
        </p:nvCxnSpPr>
        <p:spPr>
          <a:xfrm>
            <a:off x="3923928" y="2319603"/>
            <a:ext cx="1202607" cy="567680"/>
          </a:xfrm>
          <a:prstGeom prst="straightConnector1">
            <a:avLst/>
          </a:prstGeom>
          <a:ln w="28575"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885995" y="2293707"/>
            <a:ext cx="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Группа 24"/>
          <p:cNvGrpSpPr/>
          <p:nvPr/>
        </p:nvGrpSpPr>
        <p:grpSpPr>
          <a:xfrm>
            <a:off x="4525955" y="2231223"/>
            <a:ext cx="288032" cy="369332"/>
            <a:chOff x="4525955" y="2231223"/>
            <a:chExt cx="288032" cy="369332"/>
          </a:xfrm>
        </p:grpSpPr>
        <p:sp>
          <p:nvSpPr>
            <p:cNvPr id="16" name="TextBox 15"/>
            <p:cNvSpPr txBox="1"/>
            <p:nvPr/>
          </p:nvSpPr>
          <p:spPr>
            <a:xfrm>
              <a:off x="4525955" y="2231223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libri" pitchFamily="34" charset="0"/>
                </a:rPr>
                <a:t>a</a:t>
              </a:r>
              <a:endParaRPr lang="ru-RU" i="1" dirty="0">
                <a:latin typeface="Calibri" pitchFamily="34" charset="0"/>
              </a:endParaRPr>
            </a:p>
          </p:txBody>
        </p:sp>
        <p:cxnSp>
          <p:nvCxnSpPr>
            <p:cNvPr id="23" name="Прямая со стрелкой 22"/>
            <p:cNvCxnSpPr/>
            <p:nvPr/>
          </p:nvCxnSpPr>
          <p:spPr>
            <a:xfrm>
              <a:off x="4582885" y="2293707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622445" y="3327745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Любая точка пространства также рассматривается как вектор. Такой вектор называют </a:t>
            </a:r>
            <a:r>
              <a:rPr lang="ru-RU" sz="2800" b="1" i="1" dirty="0" smtClean="0"/>
              <a:t>нулевым.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28" name="Овал 27"/>
          <p:cNvSpPr/>
          <p:nvPr/>
        </p:nvSpPr>
        <p:spPr>
          <a:xfrm>
            <a:off x="2051720" y="5013176"/>
            <a:ext cx="72008" cy="7200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9" name="Группа 28"/>
          <p:cNvGrpSpPr/>
          <p:nvPr/>
        </p:nvGrpSpPr>
        <p:grpSpPr>
          <a:xfrm>
            <a:off x="2189990" y="5311054"/>
            <a:ext cx="2459157" cy="369332"/>
            <a:chOff x="2066534" y="2502742"/>
            <a:chExt cx="549775" cy="369332"/>
          </a:xfrm>
        </p:grpSpPr>
        <p:sp>
          <p:nvSpPr>
            <p:cNvPr id="30" name="TextBox 29"/>
            <p:cNvSpPr txBox="1"/>
            <p:nvPr/>
          </p:nvSpPr>
          <p:spPr>
            <a:xfrm>
              <a:off x="2066534" y="2502742"/>
              <a:ext cx="5497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 ММ = 0 </a:t>
              </a:r>
              <a:endParaRPr lang="ru-RU" dirty="0"/>
            </a:p>
          </p:txBody>
        </p:sp>
        <p:cxnSp>
          <p:nvCxnSpPr>
            <p:cNvPr id="31" name="Прямая со стрелкой 30"/>
            <p:cNvCxnSpPr/>
            <p:nvPr/>
          </p:nvCxnSpPr>
          <p:spPr>
            <a:xfrm>
              <a:off x="2083917" y="2502742"/>
              <a:ext cx="12878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1763688" y="50851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3100028" y="5320481"/>
            <a:ext cx="207640" cy="36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Управляющая кнопка: далее 40">
            <a:hlinkClick r:id="" action="ppaction://hlinkshowjump?jump=nextslide" highlightClick="1"/>
          </p:cNvPr>
          <p:cNvSpPr/>
          <p:nvPr/>
        </p:nvSpPr>
        <p:spPr>
          <a:xfrm>
            <a:off x="8244408" y="5949280"/>
            <a:ext cx="57606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41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Понятие вектора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Под </a:t>
            </a:r>
            <a:r>
              <a:rPr lang="ru-RU" b="1" i="1" dirty="0" smtClean="0"/>
              <a:t>длиной </a:t>
            </a:r>
            <a:r>
              <a:rPr lang="ru-RU" dirty="0" smtClean="0"/>
              <a:t>ненулевого </a:t>
            </a:r>
            <a:r>
              <a:rPr lang="ru-RU" b="1" i="1" dirty="0" smtClean="0"/>
              <a:t> вектора       </a:t>
            </a:r>
            <a:r>
              <a:rPr lang="ru-RU" dirty="0" smtClean="0"/>
              <a:t> понимают </a:t>
            </a:r>
            <a:r>
              <a:rPr lang="ru-RU" b="1" i="1" dirty="0" smtClean="0"/>
              <a:t>длину отрезка </a:t>
            </a:r>
            <a:r>
              <a:rPr lang="ru-RU" dirty="0" smtClean="0"/>
              <a:t>АВ.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Обозначение:     </a:t>
            </a:r>
            <a:r>
              <a:rPr lang="en-US" dirty="0" smtClean="0"/>
              <a:t>|      |</a:t>
            </a:r>
            <a:r>
              <a:rPr lang="ru-RU" dirty="0" smtClean="0"/>
              <a:t>, </a:t>
            </a:r>
            <a:r>
              <a:rPr lang="en-US" dirty="0" smtClean="0"/>
              <a:t>|</a:t>
            </a:r>
            <a:r>
              <a:rPr lang="en-US" i="1" dirty="0" smtClean="0"/>
              <a:t>a</a:t>
            </a:r>
            <a:r>
              <a:rPr lang="en-US" dirty="0" smtClean="0"/>
              <a:t>|</a:t>
            </a:r>
            <a:endParaRPr lang="ru-RU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Длина </a:t>
            </a:r>
            <a:r>
              <a:rPr lang="ru-RU" b="1" i="1" dirty="0" smtClean="0"/>
              <a:t>нулевого </a:t>
            </a:r>
            <a:r>
              <a:rPr lang="ru-RU" dirty="0" smtClean="0"/>
              <a:t>вектора считается равной нулю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				</a:t>
            </a:r>
            <a:r>
              <a:rPr lang="en-US" dirty="0" smtClean="0"/>
              <a:t>|</a:t>
            </a:r>
            <a:r>
              <a:rPr lang="ru-RU" dirty="0" smtClean="0"/>
              <a:t>0</a:t>
            </a:r>
            <a:r>
              <a:rPr lang="en-US" dirty="0" smtClean="0"/>
              <a:t>|</a:t>
            </a:r>
            <a:r>
              <a:rPr lang="ru-RU" dirty="0" smtClean="0"/>
              <a:t>=0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7596336" y="572544"/>
            <a:ext cx="720081" cy="523220"/>
            <a:chOff x="2051720" y="2564904"/>
            <a:chExt cx="366517" cy="523220"/>
          </a:xfrm>
        </p:grpSpPr>
        <p:sp>
          <p:nvSpPr>
            <p:cNvPr id="5" name="TextBox 4"/>
            <p:cNvSpPr txBox="1"/>
            <p:nvPr/>
          </p:nvSpPr>
          <p:spPr>
            <a:xfrm>
              <a:off x="2051720" y="2564904"/>
              <a:ext cx="3665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АВ</a:t>
              </a:r>
              <a:endParaRPr lang="ru-RU" sz="2800" dirty="0"/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>
              <a:off x="2051720" y="2564904"/>
              <a:ext cx="29450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7"/>
          <p:cNvGrpSpPr/>
          <p:nvPr/>
        </p:nvGrpSpPr>
        <p:grpSpPr>
          <a:xfrm>
            <a:off x="3971707" y="1772816"/>
            <a:ext cx="936104" cy="576064"/>
            <a:chOff x="2051720" y="2564904"/>
            <a:chExt cx="549775" cy="523220"/>
          </a:xfrm>
        </p:grpSpPr>
        <p:sp>
          <p:nvSpPr>
            <p:cNvPr id="9" name="TextBox 8"/>
            <p:cNvSpPr txBox="1"/>
            <p:nvPr/>
          </p:nvSpPr>
          <p:spPr>
            <a:xfrm>
              <a:off x="2051720" y="2564904"/>
              <a:ext cx="5497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 </a:t>
              </a:r>
              <a:r>
                <a:rPr lang="ru-RU" sz="2800" dirty="0" smtClean="0"/>
                <a:t>АВ</a:t>
              </a:r>
              <a:endParaRPr lang="ru-RU" sz="2800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2123728" y="2564904"/>
              <a:ext cx="43204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Прямая со стрелкой 10"/>
          <p:cNvCxnSpPr/>
          <p:nvPr/>
        </p:nvCxnSpPr>
        <p:spPr>
          <a:xfrm>
            <a:off x="5292080" y="1808648"/>
            <a:ext cx="43923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397917" y="3861048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244408" y="5949280"/>
            <a:ext cx="57606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07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Коллинеарность</a:t>
            </a:r>
            <a:r>
              <a:rPr lang="ru-RU" dirty="0" smtClean="0"/>
              <a:t> векторов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183880" cy="41879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Ненулевые вектора называются </a:t>
            </a:r>
            <a:r>
              <a:rPr lang="ru-RU" b="1" i="1" dirty="0" smtClean="0"/>
              <a:t>коллинеарными</a:t>
            </a:r>
            <a:r>
              <a:rPr lang="ru-RU" dirty="0" smtClean="0"/>
              <a:t>, если они лежат на одной прямой или на параллельных прямых.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Коллинеарные вектора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915816" y="3284984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456955" y="3284984"/>
            <a:ext cx="79208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411760" y="3284984"/>
            <a:ext cx="4392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hlinkClick r:id="rId2" action="ppaction://hlinksldjump"/>
          </p:cNvPr>
          <p:cNvSpPr txBox="1"/>
          <p:nvPr/>
        </p:nvSpPr>
        <p:spPr>
          <a:xfrm>
            <a:off x="1043608" y="4120277"/>
            <a:ext cx="2880320" cy="461665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сонаправленные</a:t>
            </a:r>
            <a:endParaRPr lang="ru-RU" sz="2400" dirty="0"/>
          </a:p>
        </p:txBody>
      </p:sp>
      <p:sp>
        <p:nvSpPr>
          <p:cNvPr id="13" name="TextBox 12">
            <a:hlinkClick r:id="rId3" action="ppaction://hlinksldjump"/>
          </p:cNvPr>
          <p:cNvSpPr txBox="1"/>
          <p:nvPr/>
        </p:nvSpPr>
        <p:spPr>
          <a:xfrm>
            <a:off x="5159626" y="4120277"/>
            <a:ext cx="2880320" cy="830997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/>
              <a:t>п</a:t>
            </a:r>
            <a:r>
              <a:rPr lang="ru-RU" sz="2400" dirty="0" smtClean="0"/>
              <a:t>ротивоположно направленные</a:t>
            </a:r>
            <a:endParaRPr lang="ru-RU" sz="2400" dirty="0"/>
          </a:p>
        </p:txBody>
      </p:sp>
      <p:sp>
        <p:nvSpPr>
          <p:cNvPr id="15" name="Управляющая кнопка: далее 14">
            <a:hlinkClick r:id="rId4" action="ppaction://hlinksldjump" highlightClick="1"/>
          </p:cNvPr>
          <p:cNvSpPr/>
          <p:nvPr/>
        </p:nvSpPr>
        <p:spPr>
          <a:xfrm>
            <a:off x="8244408" y="5949280"/>
            <a:ext cx="57606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67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45224"/>
            <a:ext cx="8327896" cy="1051560"/>
          </a:xfrm>
        </p:spPr>
        <p:txBody>
          <a:bodyPr/>
          <a:lstStyle/>
          <a:p>
            <a:r>
              <a:rPr lang="ru-RU" dirty="0" err="1" smtClean="0"/>
              <a:t>Сонаправленность</a:t>
            </a:r>
            <a:r>
              <a:rPr lang="ru-RU" dirty="0" smtClean="0"/>
              <a:t> векторов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err="1" smtClean="0"/>
              <a:t>Сонаправленные</a:t>
            </a:r>
            <a:r>
              <a:rPr lang="ru-RU" b="1" i="1" dirty="0" smtClean="0"/>
              <a:t> векторы </a:t>
            </a:r>
            <a:r>
              <a:rPr lang="ru-RU" dirty="0" smtClean="0"/>
              <a:t>– векторы, лежащие по одну сторону от прямой, проходящей через их начала.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43608" y="2924944"/>
            <a:ext cx="1584176" cy="1872208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1619672" y="2924944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2267744" y="2780928"/>
            <a:ext cx="1728192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1619672" y="2924944"/>
            <a:ext cx="432048" cy="403679"/>
            <a:chOff x="1619672" y="2924944"/>
            <a:chExt cx="432048" cy="403679"/>
          </a:xfrm>
        </p:grpSpPr>
        <p:cxnSp>
          <p:nvCxnSpPr>
            <p:cNvPr id="13" name="Прямая со стрелкой 12"/>
            <p:cNvCxnSpPr/>
            <p:nvPr/>
          </p:nvCxnSpPr>
          <p:spPr>
            <a:xfrm>
              <a:off x="1619672" y="2924944"/>
              <a:ext cx="43204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655676" y="2959291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 smtClean="0"/>
                <a:t>а</a:t>
              </a:r>
              <a:endParaRPr lang="ru-RU" i="1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591780" y="3354003"/>
            <a:ext cx="432048" cy="403679"/>
            <a:chOff x="2591780" y="3354003"/>
            <a:chExt cx="432048" cy="403679"/>
          </a:xfrm>
        </p:grpSpPr>
        <p:cxnSp>
          <p:nvCxnSpPr>
            <p:cNvPr id="16" name="Прямая со стрелкой 15"/>
            <p:cNvCxnSpPr/>
            <p:nvPr/>
          </p:nvCxnSpPr>
          <p:spPr>
            <a:xfrm>
              <a:off x="2591780" y="3354003"/>
              <a:ext cx="43204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627784" y="338835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b</a:t>
              </a:r>
              <a:endParaRPr lang="ru-RU" i="1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189310" y="4005064"/>
            <a:ext cx="38164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Нулевой вектор считается </a:t>
            </a:r>
            <a:r>
              <a:rPr lang="ru-RU" sz="2800" dirty="0" err="1" smtClean="0"/>
              <a:t>сонаправленным</a:t>
            </a:r>
            <a:r>
              <a:rPr lang="ru-RU" sz="2800" dirty="0" smtClean="0"/>
              <a:t> с любым вектором</a:t>
            </a:r>
            <a:endParaRPr lang="ru-RU" sz="2800" dirty="0"/>
          </a:p>
        </p:txBody>
      </p:sp>
      <p:sp>
        <p:nvSpPr>
          <p:cNvPr id="20" name="Управляющая кнопка: возврат 19">
            <a:hlinkClick r:id="rId2" action="ppaction://hlinksldjump" highlightClick="1"/>
          </p:cNvPr>
          <p:cNvSpPr/>
          <p:nvPr/>
        </p:nvSpPr>
        <p:spPr>
          <a:xfrm>
            <a:off x="8028384" y="5949280"/>
            <a:ext cx="576064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5292080" y="220486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a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ambria Math"/>
                <a:ea typeface="Cambria Math"/>
              </a:rPr>
              <a:t>↑↑</a:t>
            </a:r>
            <a:r>
              <a:rPr lang="en-US" sz="2800" dirty="0" smtClean="0"/>
              <a:t> b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8876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0568" y="517118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Противоположная направленность векторов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15647"/>
            <a:ext cx="8183880" cy="4187952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/>
              <a:t>Противоположно направленные векторы </a:t>
            </a:r>
            <a:r>
              <a:rPr lang="ru-RU" dirty="0" smtClean="0"/>
              <a:t>– векторы, лежащие по разные стороны от прямой, проходящей через их начала.</a:t>
            </a: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2405817">
            <a:off x="1121879" y="2999768"/>
            <a:ext cx="1584176" cy="1872208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887856" y="3631485"/>
            <a:ext cx="11455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827585" y="4599727"/>
            <a:ext cx="103312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7"/>
          <p:cNvGrpSpPr/>
          <p:nvPr/>
        </p:nvGrpSpPr>
        <p:grpSpPr>
          <a:xfrm rot="2405817">
            <a:off x="2074665" y="3172669"/>
            <a:ext cx="453176" cy="369332"/>
            <a:chOff x="1532739" y="2984383"/>
            <a:chExt cx="453176" cy="369332"/>
          </a:xfrm>
        </p:grpSpPr>
        <p:cxnSp>
          <p:nvCxnSpPr>
            <p:cNvPr id="12" name="Прямая со стрелкой 11"/>
            <p:cNvCxnSpPr/>
            <p:nvPr/>
          </p:nvCxnSpPr>
          <p:spPr>
            <a:xfrm rot="19194183">
              <a:off x="1532739" y="3040892"/>
              <a:ext cx="33049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 rot="19194183">
              <a:off x="1625875" y="2984383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 smtClean="0"/>
                <a:t>а</a:t>
              </a:r>
              <a:endParaRPr lang="ru-RU" i="1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 rot="2405817">
            <a:off x="1415355" y="4150880"/>
            <a:ext cx="445008" cy="369332"/>
            <a:chOff x="1659405" y="4159952"/>
            <a:chExt cx="445008" cy="369332"/>
          </a:xfrm>
        </p:grpSpPr>
        <p:cxnSp>
          <p:nvCxnSpPr>
            <p:cNvPr id="10" name="Прямая со стрелкой 9"/>
            <p:cNvCxnSpPr/>
            <p:nvPr/>
          </p:nvCxnSpPr>
          <p:spPr>
            <a:xfrm rot="19194183">
              <a:off x="1659405" y="4187190"/>
              <a:ext cx="33049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19194183">
              <a:off x="1744373" y="415995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b</a:t>
              </a:r>
              <a:endParaRPr lang="ru-RU" i="1" dirty="0"/>
            </a:p>
          </p:txBody>
        </p:sp>
      </p:grpSp>
      <p:sp>
        <p:nvSpPr>
          <p:cNvPr id="23" name="Управляющая кнопка: возврат 22">
            <a:hlinkClick r:id="rId2" action="ppaction://hlinksldjump" highlightClick="1"/>
          </p:cNvPr>
          <p:cNvSpPr/>
          <p:nvPr/>
        </p:nvSpPr>
        <p:spPr>
          <a:xfrm>
            <a:off x="8028384" y="5949280"/>
            <a:ext cx="576064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310403" y="3571995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a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ambria Math"/>
                <a:ea typeface="Cambria Math"/>
              </a:rPr>
              <a:t>↑↓</a:t>
            </a:r>
            <a:r>
              <a:rPr lang="en-US" sz="2800" dirty="0" smtClean="0"/>
              <a:t> b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328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329768"/>
            <a:ext cx="8183880" cy="1051560"/>
          </a:xfrm>
        </p:spPr>
        <p:txBody>
          <a:bodyPr/>
          <a:lstStyle/>
          <a:p>
            <a:r>
              <a:rPr lang="ru-RU" dirty="0" smtClean="0"/>
              <a:t>Равенство векторов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548680"/>
                <a:ext cx="8183880" cy="418795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Вектора называются </a:t>
                </a:r>
                <a:r>
                  <a:rPr lang="ru-RU" b="1" i="1" dirty="0" smtClean="0"/>
                  <a:t>равными</a:t>
                </a:r>
                <a:r>
                  <a:rPr lang="ru-RU" dirty="0" smtClean="0"/>
                  <a:t>, если они </a:t>
                </a:r>
                <a:r>
                  <a:rPr lang="ru-RU" dirty="0" err="1" smtClean="0"/>
                  <a:t>сонаправлены</a:t>
                </a:r>
                <a:r>
                  <a:rPr lang="ru-RU" dirty="0" smtClean="0"/>
                  <a:t> и их длины равны.</a:t>
                </a:r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ru-RU" i="1" smtClean="0">
                          <a:latin typeface="Cambria Math"/>
                          <a:ea typeface="Cambria Math"/>
                        </a:rPr>
                        <m:t>⟺</m:t>
                      </m:r>
                      <m:acc>
                        <m:accPr>
                          <m:chr m:val="⃗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i="1" smtClean="0">
                          <a:latin typeface="Cambria Math"/>
                          <a:ea typeface="Cambria Math"/>
                        </a:rPr>
                        <m:t>↑↑</m:t>
                      </m:r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ru-RU" dirty="0" smtClean="0"/>
                  <a:t>От любой точки можно отложить вектор, равный данному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548680"/>
                <a:ext cx="8183880" cy="4187952"/>
              </a:xfrm>
              <a:blipFill rotWithShape="1">
                <a:blip r:embed="rId3"/>
                <a:stretch>
                  <a:fillRect l="-447" t="-291" r="-8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244408" y="5949280"/>
            <a:ext cx="57606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115616" y="1772816"/>
            <a:ext cx="720080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1590598" y="2132856"/>
            <a:ext cx="720080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7"/>
          <p:cNvGrpSpPr/>
          <p:nvPr/>
        </p:nvGrpSpPr>
        <p:grpSpPr>
          <a:xfrm>
            <a:off x="1139483" y="1729177"/>
            <a:ext cx="432048" cy="403679"/>
            <a:chOff x="1619672" y="2924944"/>
            <a:chExt cx="432048" cy="403679"/>
          </a:xfrm>
        </p:grpSpPr>
        <p:cxnSp>
          <p:nvCxnSpPr>
            <p:cNvPr id="9" name="Прямая со стрелкой 8"/>
            <p:cNvCxnSpPr/>
            <p:nvPr/>
          </p:nvCxnSpPr>
          <p:spPr>
            <a:xfrm>
              <a:off x="1619672" y="2924944"/>
              <a:ext cx="43204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655676" y="2959291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 smtClean="0"/>
                <a:t>а</a:t>
              </a:r>
              <a:endParaRPr lang="ru-RU" i="1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147595" y="2360075"/>
            <a:ext cx="432048" cy="403679"/>
            <a:chOff x="2591780" y="3354003"/>
            <a:chExt cx="432048" cy="403679"/>
          </a:xfrm>
        </p:grpSpPr>
        <p:cxnSp>
          <p:nvCxnSpPr>
            <p:cNvPr id="12" name="Прямая со стрелкой 11"/>
            <p:cNvCxnSpPr/>
            <p:nvPr/>
          </p:nvCxnSpPr>
          <p:spPr>
            <a:xfrm>
              <a:off x="2591780" y="3354003"/>
              <a:ext cx="43204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627784" y="338835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b</a:t>
              </a:r>
              <a:endParaRPr lang="ru-RU" i="1" dirty="0"/>
            </a:p>
          </p:txBody>
        </p:sp>
      </p:grpSp>
      <p:sp>
        <p:nvSpPr>
          <p:cNvPr id="14" name="Овал 13"/>
          <p:cNvSpPr/>
          <p:nvPr/>
        </p:nvSpPr>
        <p:spPr>
          <a:xfrm>
            <a:off x="1714126" y="5373216"/>
            <a:ext cx="54006" cy="7200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1491815" y="4493907"/>
            <a:ext cx="803818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1367644" y="4493907"/>
            <a:ext cx="432048" cy="403679"/>
            <a:chOff x="1619672" y="2924944"/>
            <a:chExt cx="432048" cy="403679"/>
          </a:xfrm>
        </p:grpSpPr>
        <p:cxnSp>
          <p:nvCxnSpPr>
            <p:cNvPr id="18" name="Прямая со стрелкой 17"/>
            <p:cNvCxnSpPr/>
            <p:nvPr/>
          </p:nvCxnSpPr>
          <p:spPr>
            <a:xfrm>
              <a:off x="1619672" y="2924944"/>
              <a:ext cx="43204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1655676" y="2959291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/>
                <a:t>с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403648" y="5445224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1751624" y="4833156"/>
            <a:ext cx="803818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18238" y="4889811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40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941168"/>
            <a:ext cx="8183880" cy="1051560"/>
          </a:xfrm>
        </p:spPr>
        <p:txBody>
          <a:bodyPr/>
          <a:lstStyle/>
          <a:p>
            <a:r>
              <a:rPr lang="ru-RU" dirty="0" smtClean="0"/>
              <a:t>Противоположность векторов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Вектора называются </a:t>
            </a:r>
            <a:r>
              <a:rPr lang="ru-RU" b="1" i="1" dirty="0" smtClean="0"/>
              <a:t>противоположными</a:t>
            </a:r>
            <a:r>
              <a:rPr lang="ru-RU" dirty="0" smtClean="0"/>
              <a:t>, </a:t>
            </a:r>
            <a:r>
              <a:rPr lang="ru-RU" dirty="0"/>
              <a:t>если они </a:t>
            </a:r>
            <a:r>
              <a:rPr lang="ru-RU" dirty="0" smtClean="0"/>
              <a:t>противоположно направленны </a:t>
            </a:r>
            <a:r>
              <a:rPr lang="ru-RU" dirty="0"/>
              <a:t>и их длины равны.</a:t>
            </a:r>
          </a:p>
          <a:p>
            <a:pPr marL="0" indent="0">
              <a:buNone/>
            </a:pP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491880" y="3501008"/>
                <a:ext cx="4493474" cy="6214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ru-RU" sz="2800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ru-RU" sz="2800" i="1">
                          <a:latin typeface="Cambria Math"/>
                          <a:ea typeface="Cambria Math"/>
                        </a:rPr>
                        <m:t>⟺</m:t>
                      </m:r>
                      <m:acc>
                        <m:accPr>
                          <m:chr m:val="⃗"/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sz="2800" i="1">
                          <a:latin typeface="Cambria Math"/>
                          <a:ea typeface="Cambria Math"/>
                        </a:rPr>
                        <m:t>↑</m:t>
                      </m:r>
                      <m:r>
                        <a:rPr lang="en-US" sz="2800" i="1" smtClean="0">
                          <a:latin typeface="Cambria Math"/>
                          <a:ea typeface="Cambria Math"/>
                        </a:rPr>
                        <m:t>↓</m:t>
                      </m:r>
                      <m:acc>
                        <m:accPr>
                          <m:chr m:val="⃗"/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2800" i="1"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sz="2800" i="1">
                          <a:latin typeface="Cambria Math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a:rPr lang="en-US" sz="2800" i="1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3501008"/>
                <a:ext cx="4493474" cy="62145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 стрелкой 4"/>
          <p:cNvCxnSpPr/>
          <p:nvPr/>
        </p:nvCxnSpPr>
        <p:spPr>
          <a:xfrm flipH="1">
            <a:off x="1062675" y="2560064"/>
            <a:ext cx="720080" cy="7200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1537657" y="2920104"/>
            <a:ext cx="720080" cy="720080"/>
          </a:xfrm>
          <a:prstGeom prst="straightConnector1">
            <a:avLst/>
          </a:prstGeom>
          <a:ln w="28575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6"/>
          <p:cNvGrpSpPr/>
          <p:nvPr/>
        </p:nvGrpSpPr>
        <p:grpSpPr>
          <a:xfrm>
            <a:off x="1086542" y="2516425"/>
            <a:ext cx="432048" cy="403679"/>
            <a:chOff x="1619672" y="2924944"/>
            <a:chExt cx="432048" cy="403679"/>
          </a:xfrm>
        </p:grpSpPr>
        <p:cxnSp>
          <p:nvCxnSpPr>
            <p:cNvPr id="8" name="Прямая со стрелкой 7"/>
            <p:cNvCxnSpPr/>
            <p:nvPr/>
          </p:nvCxnSpPr>
          <p:spPr>
            <a:xfrm>
              <a:off x="1619672" y="2924944"/>
              <a:ext cx="43204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655676" y="2959291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i="1" dirty="0" smtClean="0"/>
                <a:t>а</a:t>
              </a:r>
              <a:endParaRPr lang="ru-RU" i="1" dirty="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094654" y="3147323"/>
            <a:ext cx="432048" cy="403679"/>
            <a:chOff x="2591780" y="3354003"/>
            <a:chExt cx="432048" cy="403679"/>
          </a:xfrm>
        </p:grpSpPr>
        <p:cxnSp>
          <p:nvCxnSpPr>
            <p:cNvPr id="11" name="Прямая со стрелкой 10"/>
            <p:cNvCxnSpPr/>
            <p:nvPr/>
          </p:nvCxnSpPr>
          <p:spPr>
            <a:xfrm>
              <a:off x="2591780" y="3354003"/>
              <a:ext cx="43204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627784" y="338835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b</a:t>
              </a:r>
              <a:endParaRPr lang="ru-RU" i="1" dirty="0"/>
            </a:p>
          </p:txBody>
        </p:sp>
      </p:grp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244408" y="6093296"/>
            <a:ext cx="57606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04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себя!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Справедливо ли утверждение?</a:t>
                </a:r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514350" indent="-514350">
                  <a:buAutoNum type="arabicPeriod"/>
                </a:pPr>
                <a:r>
                  <a:rPr lang="ru-RU" dirty="0" smtClean="0"/>
                  <a:t>Любые два противоположно направленных вектора </a:t>
                </a:r>
                <a:r>
                  <a:rPr lang="ru-RU" dirty="0" err="1" smtClean="0"/>
                  <a:t>коллинеарны</a:t>
                </a:r>
                <a:r>
                  <a:rPr lang="ru-RU" dirty="0"/>
                  <a:t>?</a:t>
                </a:r>
                <a:endParaRPr lang="ru-RU" dirty="0" smtClean="0"/>
              </a:p>
              <a:p>
                <a:pPr marL="514350" indent="-514350">
                  <a:buAutoNum type="arabicPeriod"/>
                </a:pPr>
                <a:r>
                  <a:rPr lang="ru-RU" dirty="0" smtClean="0"/>
                  <a:t>Любые два коллинеарных вектора </a:t>
                </a:r>
                <a:r>
                  <a:rPr lang="ru-RU" dirty="0" err="1" smtClean="0"/>
                  <a:t>сонаправлены</a:t>
                </a:r>
                <a:r>
                  <a:rPr lang="ru-RU" dirty="0"/>
                  <a:t>?</a:t>
                </a:r>
                <a:endParaRPr lang="ru-RU" dirty="0" smtClean="0"/>
              </a:p>
              <a:p>
                <a:pPr marL="514350" indent="-514350">
                  <a:buAutoNum type="arabicPeriod"/>
                </a:pPr>
                <a:r>
                  <a:rPr lang="ru-RU" dirty="0" smtClean="0"/>
                  <a:t>Любые два равных вектора </a:t>
                </a:r>
                <a:r>
                  <a:rPr lang="ru-RU" dirty="0" err="1" smtClean="0"/>
                  <a:t>коллинеарны</a:t>
                </a:r>
                <a:r>
                  <a:rPr lang="ru-RU" dirty="0"/>
                  <a:t>?</a:t>
                </a:r>
                <a:endParaRPr lang="ru-RU" dirty="0" smtClean="0"/>
              </a:p>
              <a:p>
                <a:pPr marL="514350" indent="-514350">
                  <a:buAutoNum type="arabicPeriod"/>
                </a:pPr>
                <a:r>
                  <a:rPr lang="ru-RU" dirty="0" smtClean="0"/>
                  <a:t>Любые два </a:t>
                </a:r>
                <a:r>
                  <a:rPr lang="ru-RU" dirty="0" err="1" smtClean="0"/>
                  <a:t>сонаправленных</a:t>
                </a:r>
                <a:r>
                  <a:rPr lang="ru-RU" dirty="0" smtClean="0"/>
                  <a:t> вектора равны?</a:t>
                </a:r>
              </a:p>
              <a:p>
                <a:pPr marL="514350" indent="-514350">
                  <a:buAutoNum type="arabicPeriod"/>
                </a:pPr>
                <a:r>
                  <a:rPr lang="ru-RU" dirty="0" smtClean="0"/>
                  <a:t>Если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>
                        <a:latin typeface="Cambria Math"/>
                        <a:ea typeface="Cambria Math"/>
                      </a:rPr>
                      <m:t>↑↑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 smtClean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i="1">
                        <a:latin typeface="Cambria Math"/>
                        <a:ea typeface="Cambria Math"/>
                      </a:rPr>
                      <m:t>↑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↓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</m:e>
                    </m:acc>
                  </m:oMath>
                </a14:m>
                <a:r>
                  <a:rPr lang="ru-RU" dirty="0" smtClean="0"/>
                  <a:t>, 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i="1">
                        <a:latin typeface="Cambria Math"/>
                        <a:ea typeface="Cambria Math"/>
                      </a:rPr>
                      <m:t>↑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↓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с</m:t>
                        </m:r>
                      </m:e>
                    </m:acc>
                  </m:oMath>
                </a14:m>
                <a:r>
                  <a:rPr lang="ru-RU" dirty="0" smtClean="0"/>
                  <a:t>?</a:t>
                </a:r>
              </a:p>
              <a:p>
                <a:pPr marL="514350" indent="-514350">
                  <a:buAutoNum type="arabicPeriod"/>
                </a:pPr>
                <a:endParaRPr lang="ru-RU" dirty="0" smtClean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4" t="-1164" r="-7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Управляющая кнопка: далее 3">
            <a:hlinkClick r:id="rId3" action="ppaction://hlinksldjump" highlightClick="1"/>
          </p:cNvPr>
          <p:cNvSpPr/>
          <p:nvPr/>
        </p:nvSpPr>
        <p:spPr>
          <a:xfrm>
            <a:off x="8244408" y="5949280"/>
            <a:ext cx="576064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6948264" y="4797152"/>
            <a:ext cx="136815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4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374</TotalTime>
  <Words>353</Words>
  <Application>Microsoft Office PowerPoint</Application>
  <PresentationFormat>Экран (4:3)</PresentationFormat>
  <Paragraphs>116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Calibri</vt:lpstr>
      <vt:lpstr>Cambria Math</vt:lpstr>
      <vt:lpstr>Times New Roman</vt:lpstr>
      <vt:lpstr>Verdana</vt:lpstr>
      <vt:lpstr>Wingdings 2</vt:lpstr>
      <vt:lpstr>Аспект</vt:lpstr>
      <vt:lpstr>Понятие вектора в пространстве</vt:lpstr>
      <vt:lpstr>Понятие вектора</vt:lpstr>
      <vt:lpstr>Понятие вектора</vt:lpstr>
      <vt:lpstr>Коллинеарность векторов</vt:lpstr>
      <vt:lpstr>Сонаправленность векторов</vt:lpstr>
      <vt:lpstr>Противоположная направленность векторов</vt:lpstr>
      <vt:lpstr>Равенство векторов</vt:lpstr>
      <vt:lpstr>Противоположность векторов</vt:lpstr>
      <vt:lpstr>Проверь себя!</vt:lpstr>
      <vt:lpstr>ОТВЕТЫ</vt:lpstr>
      <vt:lpstr>Решение задач</vt:lpstr>
      <vt:lpstr>Решение задач</vt:lpstr>
      <vt:lpstr>Домашнее задание</vt:lpstr>
      <vt:lpstr>источники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вектора в пространстве</dc:title>
  <dc:creator>Алиса</dc:creator>
  <cp:lastModifiedBy>Ирина Медведева</cp:lastModifiedBy>
  <cp:revision>25</cp:revision>
  <dcterms:created xsi:type="dcterms:W3CDTF">2013-09-25T10:31:38Z</dcterms:created>
  <dcterms:modified xsi:type="dcterms:W3CDTF">2021-01-10T15:39:39Z</dcterms:modified>
</cp:coreProperties>
</file>